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anva Sans" panose="020B0604020202020204" charset="0"/>
      <p:regular r:id="rId18"/>
    </p:embeddedFont>
    <p:embeddedFont>
      <p:font typeface="Poppins" panose="00000500000000000000" pitchFamily="2" charset="0"/>
      <p:regular r:id="rId19"/>
    </p:embeddedFont>
    <p:embeddedFont>
      <p:font typeface="RQND Pro" panose="020B0604020202020204" charset="0"/>
      <p:regular r:id="rId20"/>
    </p:embeddedFont>
    <p:embeddedFont>
      <p:font typeface="RQND Pro Medium" panose="020B0604020202020204" charset="0"/>
      <p:regular r:id="rId21"/>
    </p:embeddedFont>
    <p:embeddedFont>
      <p:font typeface="Space Mono"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8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jpe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3.png>
</file>

<file path=ppt/media/image4.svg>
</file>

<file path=ppt/media/image5.png>
</file>

<file path=ppt/media/image6.sv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11.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5.png"/><Relationship Id="rId7" Type="http://schemas.openxmlformats.org/officeDocument/2006/relationships/image" Target="../media/image27.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6.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dirty="0"/>
          </a:p>
        </p:txBody>
      </p:sp>
      <p:sp>
        <p:nvSpPr>
          <p:cNvPr id="3" name="Freeform 3"/>
          <p:cNvSpPr/>
          <p:nvPr/>
        </p:nvSpPr>
        <p:spPr>
          <a:xfrm>
            <a:off x="-519367" y="-352343"/>
            <a:ext cx="10991686" cy="10991686"/>
          </a:xfrm>
          <a:custGeom>
            <a:avLst/>
            <a:gdLst/>
            <a:ahLst/>
            <a:cxnLst/>
            <a:rect l="l" t="t" r="r" b="b"/>
            <a:pathLst>
              <a:path w="10991686" h="10991686">
                <a:moveTo>
                  <a:pt x="0" y="0"/>
                </a:moveTo>
                <a:lnTo>
                  <a:pt x="10991686" y="0"/>
                </a:lnTo>
                <a:lnTo>
                  <a:pt x="10991686" y="10991686"/>
                </a:lnTo>
                <a:lnTo>
                  <a:pt x="0" y="10991686"/>
                </a:lnTo>
                <a:lnTo>
                  <a:pt x="0" y="0"/>
                </a:lnTo>
                <a:close/>
              </a:path>
            </a:pathLst>
          </a:custGeom>
          <a:blipFill>
            <a:blip r:embed="rId3">
              <a:alphaModFix amt="49000"/>
            </a:blip>
            <a:stretch>
              <a:fillRect/>
            </a:stretch>
          </a:blipFill>
        </p:spPr>
      </p:sp>
      <p:sp>
        <p:nvSpPr>
          <p:cNvPr id="4" name="Freeform 4"/>
          <p:cNvSpPr/>
          <p:nvPr/>
        </p:nvSpPr>
        <p:spPr>
          <a:xfrm>
            <a:off x="1290620" y="3086100"/>
            <a:ext cx="4123310" cy="4114800"/>
          </a:xfrm>
          <a:custGeom>
            <a:avLst/>
            <a:gdLst/>
            <a:ahLst/>
            <a:cxnLst/>
            <a:rect l="l" t="t" r="r" b="b"/>
            <a:pathLst>
              <a:path w="4123310" h="411480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028700" y="2470608"/>
            <a:ext cx="13735049" cy="3001121"/>
          </a:xfrm>
          <a:prstGeom prst="rect">
            <a:avLst/>
          </a:prstGeom>
        </p:spPr>
        <p:txBody>
          <a:bodyPr lIns="0" tIns="0" rIns="0" bIns="0" rtlCol="0" anchor="t">
            <a:spAutoFit/>
          </a:bodyPr>
          <a:lstStyle/>
          <a:p>
            <a:pPr algn="ctr">
              <a:lnSpc>
                <a:spcPts val="24545"/>
              </a:lnSpc>
              <a:spcBef>
                <a:spcPct val="0"/>
              </a:spcBef>
            </a:pPr>
            <a:r>
              <a:rPr lang="en-US" sz="17532">
                <a:solidFill>
                  <a:srgbClr val="FFFFFF"/>
                </a:solidFill>
                <a:latin typeface="RQND Pro"/>
                <a:ea typeface="RQND Pro"/>
                <a:cs typeface="RQND Pro"/>
                <a:sym typeface="RQND Pro"/>
              </a:rPr>
              <a:t>firewall-z</a:t>
            </a:r>
          </a:p>
        </p:txBody>
      </p:sp>
      <p:sp>
        <p:nvSpPr>
          <p:cNvPr id="6" name="TextBox 6"/>
          <p:cNvSpPr txBox="1"/>
          <p:nvPr/>
        </p:nvSpPr>
        <p:spPr>
          <a:xfrm>
            <a:off x="4804629" y="5607242"/>
            <a:ext cx="8678742" cy="373327"/>
          </a:xfrm>
          <a:prstGeom prst="rect">
            <a:avLst/>
          </a:prstGeom>
        </p:spPr>
        <p:txBody>
          <a:bodyPr lIns="0" tIns="0" rIns="0" bIns="0" rtlCol="0" anchor="t">
            <a:spAutoFit/>
          </a:bodyPr>
          <a:lstStyle/>
          <a:p>
            <a:pPr algn="ctr">
              <a:lnSpc>
                <a:spcPts val="3047"/>
              </a:lnSpc>
              <a:spcBef>
                <a:spcPct val="0"/>
              </a:spcBef>
            </a:pPr>
            <a:r>
              <a:rPr lang="en-US" sz="2177" spc="1741">
                <a:solidFill>
                  <a:srgbClr val="FFFFFF"/>
                </a:solidFill>
                <a:latin typeface="Space Mono"/>
                <a:ea typeface="Space Mono"/>
                <a:cs typeface="Space Mono"/>
                <a:sym typeface="Space Mono"/>
              </a:rPr>
              <a:t>AN AI DRIVEN FIREWALL</a:t>
            </a:r>
          </a:p>
        </p:txBody>
      </p:sp>
      <p:sp>
        <p:nvSpPr>
          <p:cNvPr id="7" name="Freeform 7"/>
          <p:cNvSpPr/>
          <p:nvPr/>
        </p:nvSpPr>
        <p:spPr>
          <a:xfrm>
            <a:off x="14243482" y="3703336"/>
            <a:ext cx="1270660" cy="1203951"/>
          </a:xfrm>
          <a:custGeom>
            <a:avLst/>
            <a:gdLst/>
            <a:ahLst/>
            <a:cxnLst/>
            <a:rect l="l" t="t" r="r" b="b"/>
            <a:pathLst>
              <a:path w="1270660" h="1203951">
                <a:moveTo>
                  <a:pt x="0" y="0"/>
                </a:moveTo>
                <a:lnTo>
                  <a:pt x="1270661" y="0"/>
                </a:lnTo>
                <a:lnTo>
                  <a:pt x="1270661" y="1203950"/>
                </a:lnTo>
                <a:lnTo>
                  <a:pt x="0" y="120395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10232124" y="8639083"/>
            <a:ext cx="8678742"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NAMIN SRI NANDHAN P</a:t>
            </a:r>
          </a:p>
        </p:txBody>
      </p:sp>
      <p:sp>
        <p:nvSpPr>
          <p:cNvPr id="9" name="TextBox 9"/>
          <p:cNvSpPr txBox="1"/>
          <p:nvPr/>
        </p:nvSpPr>
        <p:spPr>
          <a:xfrm>
            <a:off x="7971687" y="8263850"/>
            <a:ext cx="8678742"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BY,</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528215" y="3030088"/>
            <a:ext cx="6554005" cy="5696027"/>
          </a:xfrm>
          <a:custGeom>
            <a:avLst/>
            <a:gdLst/>
            <a:ahLst/>
            <a:cxnLst/>
            <a:rect l="l" t="t" r="r" b="b"/>
            <a:pathLst>
              <a:path w="6554005" h="5696027">
                <a:moveTo>
                  <a:pt x="0" y="0"/>
                </a:moveTo>
                <a:lnTo>
                  <a:pt x="6554005" y="0"/>
                </a:lnTo>
                <a:lnTo>
                  <a:pt x="6554005" y="5696027"/>
                </a:lnTo>
                <a:lnTo>
                  <a:pt x="0" y="56960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2623901" y="1471453"/>
            <a:ext cx="3679642" cy="3672047"/>
          </a:xfrm>
          <a:custGeom>
            <a:avLst/>
            <a:gdLst/>
            <a:ahLst/>
            <a:cxnLst/>
            <a:rect l="l" t="t" r="r" b="b"/>
            <a:pathLst>
              <a:path w="3679642" h="3672047">
                <a:moveTo>
                  <a:pt x="0" y="0"/>
                </a:moveTo>
                <a:lnTo>
                  <a:pt x="3679643" y="0"/>
                </a:lnTo>
                <a:lnTo>
                  <a:pt x="3679643" y="3672047"/>
                </a:lnTo>
                <a:lnTo>
                  <a:pt x="0" y="3672047"/>
                </a:lnTo>
                <a:lnTo>
                  <a:pt x="0" y="0"/>
                </a:lnTo>
                <a:close/>
              </a:path>
            </a:pathLst>
          </a:custGeom>
          <a:blipFill>
            <a:blip r:embed="rId5">
              <a:alphaModFix amt="30000"/>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16388820" y="8977688"/>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10</a:t>
            </a:r>
          </a:p>
        </p:txBody>
      </p:sp>
      <p:sp>
        <p:nvSpPr>
          <p:cNvPr id="6" name="TextBox 6"/>
          <p:cNvSpPr txBox="1"/>
          <p:nvPr/>
        </p:nvSpPr>
        <p:spPr>
          <a:xfrm>
            <a:off x="6730605" y="2056010"/>
            <a:ext cx="9658216" cy="1954976"/>
          </a:xfrm>
          <a:prstGeom prst="rect">
            <a:avLst/>
          </a:prstGeom>
        </p:spPr>
        <p:txBody>
          <a:bodyPr lIns="0" tIns="0" rIns="0" bIns="0" rtlCol="0" anchor="t">
            <a:spAutoFit/>
          </a:bodyPr>
          <a:lstStyle/>
          <a:p>
            <a:pPr algn="l">
              <a:lnSpc>
                <a:spcPts val="6843"/>
              </a:lnSpc>
            </a:pPr>
            <a:r>
              <a:rPr lang="en-US" sz="11405">
                <a:solidFill>
                  <a:srgbClr val="FFFFFF"/>
                </a:solidFill>
                <a:latin typeface="RQND Pro"/>
                <a:ea typeface="RQND Pro"/>
                <a:cs typeface="RQND Pro"/>
                <a:sym typeface="RQND Pro"/>
              </a:rPr>
              <a:t>TECHNOLOGIES REQUIREMENTS</a:t>
            </a:r>
          </a:p>
        </p:txBody>
      </p:sp>
      <p:sp>
        <p:nvSpPr>
          <p:cNvPr id="7" name="TextBox 7"/>
          <p:cNvSpPr txBox="1"/>
          <p:nvPr/>
        </p:nvSpPr>
        <p:spPr>
          <a:xfrm>
            <a:off x="9139238" y="4642799"/>
            <a:ext cx="9525" cy="896627"/>
          </a:xfrm>
          <a:prstGeom prst="rect">
            <a:avLst/>
          </a:prstGeom>
        </p:spPr>
        <p:txBody>
          <a:bodyPr lIns="0" tIns="0" rIns="0" bIns="0" rtlCol="0" anchor="t">
            <a:spAutoFit/>
          </a:bodyPr>
          <a:lstStyle/>
          <a:p>
            <a:pPr algn="ctr">
              <a:lnSpc>
                <a:spcPts val="7279"/>
              </a:lnSpc>
              <a:spcBef>
                <a:spcPct val="0"/>
              </a:spcBef>
            </a:pPr>
            <a:endParaRPr/>
          </a:p>
        </p:txBody>
      </p:sp>
      <p:sp>
        <p:nvSpPr>
          <p:cNvPr id="8" name="TextBox 8"/>
          <p:cNvSpPr txBox="1"/>
          <p:nvPr/>
        </p:nvSpPr>
        <p:spPr>
          <a:xfrm>
            <a:off x="6651095" y="4705589"/>
            <a:ext cx="9737725" cy="3668402"/>
          </a:xfrm>
          <a:prstGeom prst="rect">
            <a:avLst/>
          </a:prstGeom>
        </p:spPr>
        <p:txBody>
          <a:bodyPr lIns="0" tIns="0" rIns="0" bIns="0" rtlCol="0" anchor="t">
            <a:spAutoFit/>
          </a:bodyPr>
          <a:lstStyle/>
          <a:p>
            <a:pPr algn="ctr">
              <a:lnSpc>
                <a:spcPts val="7279"/>
              </a:lnSpc>
            </a:pPr>
            <a:r>
              <a:rPr lang="en-US" sz="5199">
                <a:solidFill>
                  <a:srgbClr val="FFFFFF"/>
                </a:solidFill>
                <a:latin typeface="RQND Pro"/>
                <a:ea typeface="RQND Pro"/>
                <a:cs typeface="RQND Pro"/>
                <a:sym typeface="RQND Pro"/>
              </a:rPr>
              <a:t>•FRONTEND- HTML, CSS, JAVASCRIPT</a:t>
            </a:r>
          </a:p>
          <a:p>
            <a:pPr algn="ctr">
              <a:lnSpc>
                <a:spcPts val="7279"/>
              </a:lnSpc>
            </a:pPr>
            <a:r>
              <a:rPr lang="en-US" sz="5199">
                <a:solidFill>
                  <a:srgbClr val="FFFFFF"/>
                </a:solidFill>
                <a:latin typeface="RQND Pro"/>
                <a:ea typeface="RQND Pro"/>
                <a:cs typeface="RQND Pro"/>
                <a:sym typeface="RQND Pro"/>
              </a:rPr>
              <a:t>•BACKEND- Python</a:t>
            </a:r>
          </a:p>
          <a:p>
            <a:pPr algn="ctr">
              <a:lnSpc>
                <a:spcPts val="7279"/>
              </a:lnSpc>
            </a:pPr>
            <a:r>
              <a:rPr lang="en-US" sz="5199">
                <a:solidFill>
                  <a:srgbClr val="FFFFFF"/>
                </a:solidFill>
                <a:latin typeface="RQND Pro"/>
                <a:ea typeface="RQND Pro"/>
                <a:cs typeface="RQND Pro"/>
                <a:sym typeface="RQND Pro"/>
              </a:rPr>
              <a:t>•CLOUD- IBM Cloud</a:t>
            </a:r>
          </a:p>
          <a:p>
            <a:pPr algn="ctr">
              <a:lnSpc>
                <a:spcPts val="7279"/>
              </a:lnSpc>
              <a:spcBef>
                <a:spcPct val="0"/>
              </a:spcBef>
            </a:pPr>
            <a:r>
              <a:rPr lang="en-US" sz="5199">
                <a:solidFill>
                  <a:srgbClr val="FFFFFF"/>
                </a:solidFill>
                <a:latin typeface="RQND Pro"/>
                <a:ea typeface="RQND Pro"/>
                <a:cs typeface="RQND Pro"/>
                <a:sym typeface="RQND Pro"/>
              </a:rPr>
              <a:t>•ALGORITHM USED- SVM</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448647" y="-960154"/>
            <a:ext cx="18322970" cy="12226418"/>
          </a:xfrm>
          <a:custGeom>
            <a:avLst/>
            <a:gdLst/>
            <a:ahLst/>
            <a:cxnLst/>
            <a:rect l="l" t="t" r="r" b="b"/>
            <a:pathLst>
              <a:path w="18322970" h="12226418">
                <a:moveTo>
                  <a:pt x="0" y="0"/>
                </a:moveTo>
                <a:lnTo>
                  <a:pt x="18322970" y="0"/>
                </a:lnTo>
                <a:lnTo>
                  <a:pt x="18322970" y="12226418"/>
                </a:lnTo>
                <a:lnTo>
                  <a:pt x="0" y="1222641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0" y="182000"/>
            <a:ext cx="1696903" cy="1693401"/>
          </a:xfrm>
          <a:custGeom>
            <a:avLst/>
            <a:gdLst/>
            <a:ahLst/>
            <a:cxnLst/>
            <a:rect l="l" t="t" r="r" b="b"/>
            <a:pathLst>
              <a:path w="1696903" h="1693401">
                <a:moveTo>
                  <a:pt x="0" y="0"/>
                </a:moveTo>
                <a:lnTo>
                  <a:pt x="1696903" y="0"/>
                </a:lnTo>
                <a:lnTo>
                  <a:pt x="1696903" y="1693400"/>
                </a:lnTo>
                <a:lnTo>
                  <a:pt x="0" y="1693400"/>
                </a:lnTo>
                <a:lnTo>
                  <a:pt x="0" y="0"/>
                </a:lnTo>
                <a:close/>
              </a:path>
            </a:pathLst>
          </a:custGeom>
          <a:blipFill>
            <a:blip r:embed="rId5">
              <a:alphaModFix amt="62000"/>
              <a:extLst>
                <a:ext uri="{96DAC541-7B7A-43D3-8B79-37D633B846F1}">
                  <asvg:svgBlip xmlns:asvg="http://schemas.microsoft.com/office/drawing/2016/SVG/main" r:embed="rId6"/>
                </a:ext>
              </a:extLst>
            </a:blip>
            <a:stretch>
              <a:fillRect/>
            </a:stretch>
          </a:blipFill>
        </p:spPr>
      </p:sp>
      <p:sp>
        <p:nvSpPr>
          <p:cNvPr id="5" name="Freeform 5"/>
          <p:cNvSpPr/>
          <p:nvPr/>
        </p:nvSpPr>
        <p:spPr>
          <a:xfrm>
            <a:off x="8593848" y="3490631"/>
            <a:ext cx="8665452" cy="4271142"/>
          </a:xfrm>
          <a:custGeom>
            <a:avLst/>
            <a:gdLst/>
            <a:ahLst/>
            <a:cxnLst/>
            <a:rect l="l" t="t" r="r" b="b"/>
            <a:pathLst>
              <a:path w="8665452" h="4271142">
                <a:moveTo>
                  <a:pt x="0" y="0"/>
                </a:moveTo>
                <a:lnTo>
                  <a:pt x="8665452" y="0"/>
                </a:lnTo>
                <a:lnTo>
                  <a:pt x="8665452" y="4271143"/>
                </a:lnTo>
                <a:lnTo>
                  <a:pt x="0" y="4271143"/>
                </a:lnTo>
                <a:lnTo>
                  <a:pt x="0" y="0"/>
                </a:lnTo>
                <a:close/>
              </a:path>
            </a:pathLst>
          </a:custGeom>
          <a:blipFill>
            <a:blip r:embed="rId7"/>
            <a:stretch>
              <a:fillRect t="-833" r="-1350" b="-833"/>
            </a:stretch>
          </a:blipFill>
        </p:spPr>
      </p:sp>
      <p:sp>
        <p:nvSpPr>
          <p:cNvPr id="6" name="Freeform 6"/>
          <p:cNvSpPr/>
          <p:nvPr/>
        </p:nvSpPr>
        <p:spPr>
          <a:xfrm>
            <a:off x="1849376" y="394362"/>
            <a:ext cx="5958414" cy="9732849"/>
          </a:xfrm>
          <a:custGeom>
            <a:avLst/>
            <a:gdLst/>
            <a:ahLst/>
            <a:cxnLst/>
            <a:rect l="l" t="t" r="r" b="b"/>
            <a:pathLst>
              <a:path w="5958414" h="9732849">
                <a:moveTo>
                  <a:pt x="0" y="0"/>
                </a:moveTo>
                <a:lnTo>
                  <a:pt x="5958415" y="0"/>
                </a:lnTo>
                <a:lnTo>
                  <a:pt x="5958415" y="9732850"/>
                </a:lnTo>
                <a:lnTo>
                  <a:pt x="0" y="9732850"/>
                </a:lnTo>
                <a:lnTo>
                  <a:pt x="0" y="0"/>
                </a:lnTo>
                <a:close/>
              </a:path>
            </a:pathLst>
          </a:custGeom>
          <a:blipFill>
            <a:blip r:embed="rId8"/>
            <a:stretch>
              <a:fillRect t="-6664" b="-1132"/>
            </a:stretch>
          </a:blipFill>
        </p:spPr>
      </p:sp>
      <p:sp>
        <p:nvSpPr>
          <p:cNvPr id="7" name="TextBox 7"/>
          <p:cNvSpPr txBox="1"/>
          <p:nvPr/>
        </p:nvSpPr>
        <p:spPr>
          <a:xfrm>
            <a:off x="16388820" y="8757924"/>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11</a:t>
            </a:r>
          </a:p>
        </p:txBody>
      </p:sp>
      <p:sp>
        <p:nvSpPr>
          <p:cNvPr id="8" name="TextBox 8"/>
          <p:cNvSpPr txBox="1"/>
          <p:nvPr/>
        </p:nvSpPr>
        <p:spPr>
          <a:xfrm>
            <a:off x="7595560" y="960948"/>
            <a:ext cx="8935562" cy="1954976"/>
          </a:xfrm>
          <a:prstGeom prst="rect">
            <a:avLst/>
          </a:prstGeom>
        </p:spPr>
        <p:txBody>
          <a:bodyPr lIns="0" tIns="0" rIns="0" bIns="0" rtlCol="0" anchor="t">
            <a:spAutoFit/>
          </a:bodyPr>
          <a:lstStyle/>
          <a:p>
            <a:pPr algn="ctr">
              <a:lnSpc>
                <a:spcPts val="6843"/>
              </a:lnSpc>
            </a:pPr>
            <a:r>
              <a:rPr lang="en-US" sz="11405">
                <a:solidFill>
                  <a:srgbClr val="FFFFFF"/>
                </a:solidFill>
                <a:latin typeface="RQND Pro"/>
                <a:ea typeface="RQND Pro"/>
                <a:cs typeface="RQND Pro"/>
                <a:sym typeface="RQND Pro"/>
              </a:rPr>
              <a:t>MODULES SPLITUP</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519367" y="-352343"/>
            <a:ext cx="10991686" cy="10991686"/>
          </a:xfrm>
          <a:custGeom>
            <a:avLst/>
            <a:gdLst/>
            <a:ahLst/>
            <a:cxnLst/>
            <a:rect l="l" t="t" r="r" b="b"/>
            <a:pathLst>
              <a:path w="10991686" h="10991686">
                <a:moveTo>
                  <a:pt x="0" y="0"/>
                </a:moveTo>
                <a:lnTo>
                  <a:pt x="10991686" y="0"/>
                </a:lnTo>
                <a:lnTo>
                  <a:pt x="10991686" y="10991686"/>
                </a:lnTo>
                <a:lnTo>
                  <a:pt x="0" y="10991686"/>
                </a:lnTo>
                <a:lnTo>
                  <a:pt x="0" y="0"/>
                </a:lnTo>
                <a:close/>
              </a:path>
            </a:pathLst>
          </a:custGeom>
          <a:blipFill>
            <a:blip r:embed="rId3">
              <a:alphaModFix amt="49000"/>
            </a:blip>
            <a:stretch>
              <a:fillRect/>
            </a:stretch>
          </a:blipFill>
        </p:spPr>
      </p:sp>
      <p:sp>
        <p:nvSpPr>
          <p:cNvPr id="4" name="Freeform 4"/>
          <p:cNvSpPr/>
          <p:nvPr/>
        </p:nvSpPr>
        <p:spPr>
          <a:xfrm>
            <a:off x="11521383" y="2644476"/>
            <a:ext cx="4123310" cy="4114800"/>
          </a:xfrm>
          <a:custGeom>
            <a:avLst/>
            <a:gdLst/>
            <a:ahLst/>
            <a:cxnLst/>
            <a:rect l="l" t="t" r="r" b="b"/>
            <a:pathLst>
              <a:path w="4123310" h="411480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3925059" y="-25101"/>
            <a:ext cx="10437882" cy="1412277"/>
          </a:xfrm>
          <a:prstGeom prst="rect">
            <a:avLst/>
          </a:prstGeom>
        </p:spPr>
        <p:txBody>
          <a:bodyPr lIns="0" tIns="0" rIns="0" bIns="0" rtlCol="0" anchor="t">
            <a:spAutoFit/>
          </a:bodyPr>
          <a:lstStyle/>
          <a:p>
            <a:pPr algn="ctr">
              <a:lnSpc>
                <a:spcPts val="9592"/>
              </a:lnSpc>
            </a:pPr>
            <a:r>
              <a:rPr lang="en-US" sz="13323">
                <a:solidFill>
                  <a:srgbClr val="FFFFFF"/>
                </a:solidFill>
                <a:latin typeface="RQND Pro"/>
                <a:ea typeface="RQND Pro"/>
                <a:cs typeface="RQND Pro"/>
                <a:sym typeface="RQND Pro"/>
              </a:rPr>
              <a:t>references</a:t>
            </a:r>
          </a:p>
        </p:txBody>
      </p:sp>
      <p:sp>
        <p:nvSpPr>
          <p:cNvPr id="6" name="TextBox 6"/>
          <p:cNvSpPr txBox="1"/>
          <p:nvPr/>
        </p:nvSpPr>
        <p:spPr>
          <a:xfrm>
            <a:off x="764360" y="1349076"/>
            <a:ext cx="17083006" cy="9148910"/>
          </a:xfrm>
          <a:prstGeom prst="rect">
            <a:avLst/>
          </a:prstGeom>
        </p:spPr>
        <p:txBody>
          <a:bodyPr lIns="0" tIns="0" rIns="0" bIns="0" rtlCol="0" anchor="t">
            <a:spAutoFit/>
          </a:bodyPr>
          <a:lstStyle/>
          <a:p>
            <a:pPr algn="l">
              <a:lnSpc>
                <a:spcPts val="2354"/>
              </a:lnSpc>
            </a:pPr>
            <a:r>
              <a:rPr lang="en-US" sz="1681">
                <a:solidFill>
                  <a:srgbClr val="FFFFFF"/>
                </a:solidFill>
                <a:latin typeface="Canva Sans"/>
                <a:ea typeface="Canva Sans"/>
                <a:cs typeface="Canva Sans"/>
                <a:sym typeface="Canva Sans"/>
              </a:rPr>
              <a:t>Fathia, Ademola. "Machine Learning Algorithms for Anomaly Detection in Next-Gen AI-Based Firewalls: A Performance Analysis." (2024).</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Musa, Martha Ozohu, and Temitope Victor-Ime. "Improving Internet Firewall Using Machine Learning Techniques." American Journal of Computer Science and Technology 6, no. 4 (2023): 170-179.</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Ahmadi, Sina. "Next Generation AI-Based Firewalls: A Comparative Study." International Journal of Computer (IJC) 49, no. 1 (2023): 245-262.</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Choudhury, Madhab Paul, and J. Paul Choudhury. "Machine Learning Based Model to Find Out Firewall Decisions Towards Improving Cyber Defence." In International Conference on Internet of Things and Connected Technologies, pp. 179-195. Singapore: Springer Nature Singapore, 2022.</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Al-Haijaa, Qasem Abu, and Abdelraouf Ishtaiwia. "Machine learning based model to identify firewall decisions to improve cyber-defense." International Journal on Advanced Science, Engineering and Information Technology 11, no. 4 (2021): 1688-1695.</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Applebaum, Simon, Tarek Gaber, and Ali Ahmed. "Signature-based and machine-learning-based web application firewalls: a short survey." Procedia Computer Science 189 (2021): 359-367.</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AL-Behadili, Hayder Naser Khraibet. "Decision tree for multiclass classification of firewall access." International Journal of Intelligent Engineering and Systems 14, no. 3 (2021): 294-302.</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Zhao, Quanling, Jiawei Sun, Hongjia Ren, and Guodong Sun. "Machine-learning based TCP security action prediction." In 2020 5th International Conference on Mechanical, Control and Computer Engineering (ICMCCE), pp. 1329-1333. IEEE, 2020.</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Naseer, Iqra. "Implementation of Hybrid Mesh firewall and its future impacts on Enhancement of cyber security." MZ Computing Journal 1, no. 2 (2020).</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Dawadi, Babu R., Bibek Adhikari, and Devesh Kumar Srivastava. "Deep learning technique-enabled web application firewall for the detection of web attacks." Sensors 23, no. 4 (2023): 2073.</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r>
              <a:rPr lang="en-US" sz="1681">
                <a:solidFill>
                  <a:srgbClr val="FFFFFF"/>
                </a:solidFill>
                <a:latin typeface="Canva Sans"/>
                <a:ea typeface="Canva Sans"/>
                <a:cs typeface="Canva Sans"/>
                <a:sym typeface="Canva Sans"/>
              </a:rPr>
              <a:t>El Kamel, Nadiya, Mohamed Eddabbah, Youssef Lmoumen, and Raja Touahni. "A smart agent design for cyber security based on honeypot and machine learning." Security and Communication Networks 2020, no. 1 (2020): 8865474.</a:t>
            </a:r>
          </a:p>
          <a:p>
            <a:pPr algn="l">
              <a:lnSpc>
                <a:spcPts val="2354"/>
              </a:lnSpc>
            </a:pPr>
            <a:endParaRPr lang="en-US" sz="1681">
              <a:solidFill>
                <a:srgbClr val="FFFFFF"/>
              </a:solidFill>
              <a:latin typeface="Canva Sans"/>
              <a:ea typeface="Canva Sans"/>
              <a:cs typeface="Canva Sans"/>
              <a:sym typeface="Canva Sans"/>
            </a:endParaRPr>
          </a:p>
          <a:p>
            <a:pPr algn="l">
              <a:lnSpc>
                <a:spcPts val="2354"/>
              </a:lnSpc>
            </a:pPr>
            <a:endParaRPr lang="en-US" sz="1681">
              <a:solidFill>
                <a:srgbClr val="FFFFFF"/>
              </a:solidFill>
              <a:latin typeface="Canva Sans"/>
              <a:ea typeface="Canva Sans"/>
              <a:cs typeface="Canva Sans"/>
              <a:sym typeface="Canva Sans"/>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0761913" y="-362042"/>
            <a:ext cx="10753446" cy="10753446"/>
          </a:xfrm>
          <a:custGeom>
            <a:avLst/>
            <a:gdLst/>
            <a:ahLst/>
            <a:cxnLst/>
            <a:rect l="l" t="t" r="r" b="b"/>
            <a:pathLst>
              <a:path w="10753446" h="10753446">
                <a:moveTo>
                  <a:pt x="0" y="0"/>
                </a:moveTo>
                <a:lnTo>
                  <a:pt x="10753446" y="0"/>
                </a:lnTo>
                <a:lnTo>
                  <a:pt x="10753446" y="10753446"/>
                </a:lnTo>
                <a:lnTo>
                  <a:pt x="0" y="10753446"/>
                </a:lnTo>
                <a:lnTo>
                  <a:pt x="0" y="0"/>
                </a:lnTo>
                <a:close/>
              </a:path>
            </a:pathLst>
          </a:custGeom>
          <a:blipFill>
            <a:blip r:embed="rId3">
              <a:alphaModFix amt="14000"/>
            </a:blip>
            <a:stretch>
              <a:fillRect/>
            </a:stretch>
          </a:blipFill>
        </p:spPr>
      </p:sp>
      <p:sp>
        <p:nvSpPr>
          <p:cNvPr id="4" name="Freeform 4"/>
          <p:cNvSpPr/>
          <p:nvPr/>
        </p:nvSpPr>
        <p:spPr>
          <a:xfrm>
            <a:off x="7151771" y="5940347"/>
            <a:ext cx="4123310" cy="4114800"/>
          </a:xfrm>
          <a:custGeom>
            <a:avLst/>
            <a:gdLst/>
            <a:ahLst/>
            <a:cxnLst/>
            <a:rect l="l" t="t" r="r" b="b"/>
            <a:pathLst>
              <a:path w="4123310" h="4114800">
                <a:moveTo>
                  <a:pt x="0" y="0"/>
                </a:moveTo>
                <a:lnTo>
                  <a:pt x="4123310" y="0"/>
                </a:lnTo>
                <a:lnTo>
                  <a:pt x="4123310"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5" name="Freeform 5"/>
          <p:cNvSpPr/>
          <p:nvPr/>
        </p:nvSpPr>
        <p:spPr>
          <a:xfrm>
            <a:off x="7664939" y="6924156"/>
            <a:ext cx="3096974" cy="5857161"/>
          </a:xfrm>
          <a:custGeom>
            <a:avLst/>
            <a:gdLst/>
            <a:ahLst/>
            <a:cxnLst/>
            <a:rect l="l" t="t" r="r" b="b"/>
            <a:pathLst>
              <a:path w="3096974" h="5857161">
                <a:moveTo>
                  <a:pt x="0" y="0"/>
                </a:moveTo>
                <a:lnTo>
                  <a:pt x="3096974" y="0"/>
                </a:lnTo>
                <a:lnTo>
                  <a:pt x="3096974" y="5857160"/>
                </a:lnTo>
                <a:lnTo>
                  <a:pt x="0" y="5857160"/>
                </a:lnTo>
                <a:lnTo>
                  <a:pt x="0" y="0"/>
                </a:lnTo>
                <a:close/>
              </a:path>
            </a:pathLst>
          </a:custGeom>
          <a:blipFill>
            <a:blip r:embed="rId6"/>
            <a:stretch>
              <a:fillRect/>
            </a:stretch>
          </a:blipFill>
        </p:spPr>
      </p:sp>
      <p:sp>
        <p:nvSpPr>
          <p:cNvPr id="6" name="TextBox 6"/>
          <p:cNvSpPr txBox="1"/>
          <p:nvPr/>
        </p:nvSpPr>
        <p:spPr>
          <a:xfrm>
            <a:off x="4137978" y="778119"/>
            <a:ext cx="10437882" cy="2280957"/>
          </a:xfrm>
          <a:prstGeom prst="rect">
            <a:avLst/>
          </a:prstGeom>
        </p:spPr>
        <p:txBody>
          <a:bodyPr lIns="0" tIns="0" rIns="0" bIns="0" rtlCol="0" anchor="t">
            <a:spAutoFit/>
          </a:bodyPr>
          <a:lstStyle/>
          <a:p>
            <a:pPr algn="ctr">
              <a:lnSpc>
                <a:spcPts val="18652"/>
              </a:lnSpc>
              <a:spcBef>
                <a:spcPct val="0"/>
              </a:spcBef>
            </a:pPr>
            <a:r>
              <a:rPr lang="en-US" sz="13323">
                <a:solidFill>
                  <a:srgbClr val="FFFFFF"/>
                </a:solidFill>
                <a:latin typeface="RQND Pro"/>
                <a:ea typeface="RQND Pro"/>
                <a:cs typeface="RQND Pro"/>
                <a:sym typeface="RQND Pro"/>
              </a:rPr>
              <a:t>INTRODUCTION</a:t>
            </a:r>
          </a:p>
        </p:txBody>
      </p:sp>
      <p:sp>
        <p:nvSpPr>
          <p:cNvPr id="7" name="TextBox 7"/>
          <p:cNvSpPr txBox="1"/>
          <p:nvPr/>
        </p:nvSpPr>
        <p:spPr>
          <a:xfrm>
            <a:off x="5706387" y="1170385"/>
            <a:ext cx="7524055"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FIREWALL-Z</a:t>
            </a:r>
          </a:p>
        </p:txBody>
      </p:sp>
      <p:sp>
        <p:nvSpPr>
          <p:cNvPr id="8" name="Freeform 8"/>
          <p:cNvSpPr/>
          <p:nvPr/>
        </p:nvSpPr>
        <p:spPr>
          <a:xfrm>
            <a:off x="1925272" y="3059076"/>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4">
              <a:alphaModFix amt="62000"/>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1524180" y="2992401"/>
            <a:ext cx="15803921" cy="4082849"/>
          </a:xfrm>
          <a:prstGeom prst="rect">
            <a:avLst/>
          </a:prstGeom>
        </p:spPr>
        <p:txBody>
          <a:bodyPr lIns="0" tIns="0" rIns="0" bIns="0" rtlCol="0" anchor="t">
            <a:spAutoFit/>
          </a:bodyPr>
          <a:lstStyle/>
          <a:p>
            <a:pPr algn="ctr">
              <a:lnSpc>
                <a:spcPts val="3187"/>
              </a:lnSpc>
            </a:pPr>
            <a:r>
              <a:rPr lang="en-US" sz="2277" dirty="0">
                <a:solidFill>
                  <a:srgbClr val="FFFFFF"/>
                </a:solidFill>
                <a:latin typeface="Poppins"/>
                <a:ea typeface="Poppins"/>
                <a:cs typeface="Poppins"/>
                <a:sym typeface="Poppins"/>
              </a:rPr>
              <a:t>Firewall Z is a cutting-edge, machine learning-driven firewall solution designed to provide unparalleled security for devices by automatically updating its configuration to counter evolving threats. By harnessing the power of artificial intelligence and machine learning algorithms, Firewall Z continuously learns from network traffic patterns, malicious activity, and security intelligence feeds to optimize its rules and policies in real-time.</a:t>
            </a:r>
          </a:p>
          <a:p>
            <a:pPr algn="ctr">
              <a:lnSpc>
                <a:spcPts val="3187"/>
              </a:lnSpc>
            </a:pPr>
            <a:endParaRPr lang="en-US" sz="2277" dirty="0">
              <a:solidFill>
                <a:srgbClr val="FFFFFF"/>
              </a:solidFill>
              <a:latin typeface="Poppins"/>
              <a:ea typeface="Poppins"/>
              <a:cs typeface="Poppins"/>
              <a:sym typeface="Poppins"/>
            </a:endParaRPr>
          </a:p>
          <a:p>
            <a:pPr algn="ctr">
              <a:lnSpc>
                <a:spcPts val="3187"/>
              </a:lnSpc>
              <a:spcBef>
                <a:spcPct val="0"/>
              </a:spcBef>
            </a:pPr>
            <a:r>
              <a:rPr lang="en-US" sz="2277" dirty="0">
                <a:solidFill>
                  <a:srgbClr val="FFFFFF"/>
                </a:solidFill>
                <a:latin typeface="Poppins"/>
                <a:ea typeface="Poppins"/>
                <a:cs typeface="Poppins"/>
                <a:sym typeface="Poppins"/>
              </a:rPr>
              <a:t>This innovative approach enables Firewall Z to stay ahead of emerging threats, reducing the risk of security breaches and minimizing the impact of attacks. With its ability to adapt to new and unknown threats, Firewall Z provides a robust and proactive defense mechanism, ensuring the integrity and confidentiality of device communications.</a:t>
            </a:r>
          </a:p>
        </p:txBody>
      </p:sp>
      <p:sp>
        <p:nvSpPr>
          <p:cNvPr id="10" name="TextBox 10"/>
          <p:cNvSpPr txBox="1"/>
          <p:nvPr/>
        </p:nvSpPr>
        <p:spPr>
          <a:xfrm>
            <a:off x="16713235" y="8956758"/>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02</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5651117" y="1111981"/>
            <a:ext cx="10737703" cy="8063039"/>
          </a:xfrm>
          <a:custGeom>
            <a:avLst/>
            <a:gdLst/>
            <a:ahLst/>
            <a:cxnLst/>
            <a:rect l="l" t="t" r="r" b="b"/>
            <a:pathLst>
              <a:path w="10737703" h="8063039">
                <a:moveTo>
                  <a:pt x="0" y="0"/>
                </a:moveTo>
                <a:lnTo>
                  <a:pt x="10737703" y="0"/>
                </a:lnTo>
                <a:lnTo>
                  <a:pt x="10737703" y="8063038"/>
                </a:lnTo>
                <a:lnTo>
                  <a:pt x="0" y="80630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912899" y="799660"/>
            <a:ext cx="4123310" cy="4114800"/>
          </a:xfrm>
          <a:custGeom>
            <a:avLst/>
            <a:gdLst/>
            <a:ahLst/>
            <a:cxnLst/>
            <a:rect l="l" t="t" r="r" b="b"/>
            <a:pathLst>
              <a:path w="4123310" h="4114800">
                <a:moveTo>
                  <a:pt x="0" y="0"/>
                </a:moveTo>
                <a:lnTo>
                  <a:pt x="4123310" y="0"/>
                </a:lnTo>
                <a:lnTo>
                  <a:pt x="4123310" y="4114800"/>
                </a:lnTo>
                <a:lnTo>
                  <a:pt x="0" y="4114800"/>
                </a:lnTo>
                <a:lnTo>
                  <a:pt x="0" y="0"/>
                </a:lnTo>
                <a:close/>
              </a:path>
            </a:pathLst>
          </a:custGeom>
          <a:blipFill>
            <a:blip r:embed="rId5">
              <a:alphaModFix amt="30000"/>
              <a:extLst>
                <a:ext uri="{96DAC541-7B7A-43D3-8B79-37D633B846F1}">
                  <asvg:svgBlip xmlns:asvg="http://schemas.microsoft.com/office/drawing/2016/SVG/main" r:embed="rId6"/>
                </a:ext>
              </a:extLst>
            </a:blip>
            <a:stretch>
              <a:fillRect/>
            </a:stretch>
          </a:blipFill>
        </p:spPr>
      </p:sp>
      <p:sp>
        <p:nvSpPr>
          <p:cNvPr id="5" name="Freeform 5"/>
          <p:cNvSpPr/>
          <p:nvPr/>
        </p:nvSpPr>
        <p:spPr>
          <a:xfrm>
            <a:off x="1601638" y="1217561"/>
            <a:ext cx="4958334" cy="8229600"/>
          </a:xfrm>
          <a:custGeom>
            <a:avLst/>
            <a:gdLst/>
            <a:ahLst/>
            <a:cxnLst/>
            <a:rect l="l" t="t" r="r" b="b"/>
            <a:pathLst>
              <a:path w="4958334" h="8229600">
                <a:moveTo>
                  <a:pt x="0" y="0"/>
                </a:moveTo>
                <a:lnTo>
                  <a:pt x="4958334" y="0"/>
                </a:lnTo>
                <a:lnTo>
                  <a:pt x="4958334" y="8229600"/>
                </a:lnTo>
                <a:lnTo>
                  <a:pt x="0" y="8229600"/>
                </a:lnTo>
                <a:lnTo>
                  <a:pt x="0" y="0"/>
                </a:lnTo>
                <a:close/>
              </a:path>
            </a:pathLst>
          </a:custGeom>
          <a:blipFill>
            <a:blip r:embed="rId7"/>
            <a:stretch>
              <a:fillRect/>
            </a:stretch>
          </a:blipFill>
        </p:spPr>
      </p:sp>
      <p:sp>
        <p:nvSpPr>
          <p:cNvPr id="6" name="TextBox 6"/>
          <p:cNvSpPr txBox="1"/>
          <p:nvPr/>
        </p:nvSpPr>
        <p:spPr>
          <a:xfrm>
            <a:off x="6650934" y="2975161"/>
            <a:ext cx="8935562" cy="1085759"/>
          </a:xfrm>
          <a:prstGeom prst="rect">
            <a:avLst/>
          </a:prstGeom>
        </p:spPr>
        <p:txBody>
          <a:bodyPr lIns="0" tIns="0" rIns="0" bIns="0" rtlCol="0" anchor="t">
            <a:spAutoFit/>
          </a:bodyPr>
          <a:lstStyle/>
          <a:p>
            <a:pPr algn="ctr">
              <a:lnSpc>
                <a:spcPts val="6843"/>
              </a:lnSpc>
            </a:pPr>
            <a:r>
              <a:rPr lang="en-US" sz="11405">
                <a:solidFill>
                  <a:srgbClr val="FFFFFF"/>
                </a:solidFill>
                <a:latin typeface="RQND Pro"/>
                <a:ea typeface="RQND Pro"/>
                <a:cs typeface="RQND Pro"/>
                <a:sym typeface="RQND Pro"/>
              </a:rPr>
              <a:t>abstract</a:t>
            </a:r>
          </a:p>
        </p:txBody>
      </p:sp>
      <p:sp>
        <p:nvSpPr>
          <p:cNvPr id="7" name="TextBox 7"/>
          <p:cNvSpPr txBox="1"/>
          <p:nvPr/>
        </p:nvSpPr>
        <p:spPr>
          <a:xfrm>
            <a:off x="7356688" y="1895079"/>
            <a:ext cx="7524055"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FIREWALL-Z</a:t>
            </a:r>
          </a:p>
        </p:txBody>
      </p:sp>
      <p:sp>
        <p:nvSpPr>
          <p:cNvPr id="8" name="TextBox 8"/>
          <p:cNvSpPr txBox="1"/>
          <p:nvPr/>
        </p:nvSpPr>
        <p:spPr>
          <a:xfrm>
            <a:off x="16388820" y="8757924"/>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03</a:t>
            </a:r>
          </a:p>
        </p:txBody>
      </p:sp>
      <p:sp>
        <p:nvSpPr>
          <p:cNvPr id="9" name="TextBox 9"/>
          <p:cNvSpPr txBox="1"/>
          <p:nvPr/>
        </p:nvSpPr>
        <p:spPr>
          <a:xfrm>
            <a:off x="7256850" y="4105852"/>
            <a:ext cx="8184189" cy="3609287"/>
          </a:xfrm>
          <a:prstGeom prst="rect">
            <a:avLst/>
          </a:prstGeom>
        </p:spPr>
        <p:txBody>
          <a:bodyPr lIns="0" tIns="0" rIns="0" bIns="0" rtlCol="0" anchor="t">
            <a:spAutoFit/>
          </a:bodyPr>
          <a:lstStyle/>
          <a:p>
            <a:pPr algn="ctr">
              <a:lnSpc>
                <a:spcPts val="3187"/>
              </a:lnSpc>
            </a:pPr>
            <a:r>
              <a:rPr lang="en-US" sz="2277">
                <a:solidFill>
                  <a:srgbClr val="FFFFFF"/>
                </a:solidFill>
                <a:latin typeface="Poppins"/>
                <a:ea typeface="Poppins"/>
                <a:cs typeface="Poppins"/>
                <a:sym typeface="Poppins"/>
              </a:rPr>
              <a:t>Develop an intelligent firewall system that utilizes machine learning algorithms to dynamically update and optimize firewall rules based on real-time network traffic and threat assessments. The system should continuously learn from incoming and historical data to autonomously adjust firewall policies, ensuring robust protection against emerging threats while minimizing false positives and maintaining network performance</a:t>
            </a:r>
          </a:p>
          <a:p>
            <a:pPr algn="ctr">
              <a:lnSpc>
                <a:spcPts val="3187"/>
              </a:lnSpc>
              <a:spcBef>
                <a:spcPct val="0"/>
              </a:spcBef>
            </a:pPr>
            <a:endParaRPr lang="en-US" sz="2277">
              <a:solidFill>
                <a:srgbClr val="FFFFFF"/>
              </a:solidFill>
              <a:latin typeface="Poppins"/>
              <a:ea typeface="Poppins"/>
              <a:cs typeface="Poppins"/>
              <a:sym typeface="Poppins"/>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0925795" y="-26005"/>
            <a:ext cx="9136371" cy="10670214"/>
          </a:xfrm>
          <a:custGeom>
            <a:avLst/>
            <a:gdLst/>
            <a:ahLst/>
            <a:cxnLst/>
            <a:rect l="l" t="t" r="r" b="b"/>
            <a:pathLst>
              <a:path w="9136371" h="10670214">
                <a:moveTo>
                  <a:pt x="0" y="0"/>
                </a:moveTo>
                <a:lnTo>
                  <a:pt x="9136371" y="0"/>
                </a:lnTo>
                <a:lnTo>
                  <a:pt x="9136371" y="10670215"/>
                </a:lnTo>
                <a:lnTo>
                  <a:pt x="0" y="10670215"/>
                </a:lnTo>
                <a:lnTo>
                  <a:pt x="0" y="0"/>
                </a:lnTo>
                <a:close/>
              </a:path>
            </a:pathLst>
          </a:custGeom>
          <a:blipFill>
            <a:blip r:embed="rId3"/>
            <a:stretch>
              <a:fillRect/>
            </a:stretch>
          </a:blipFill>
        </p:spPr>
      </p:sp>
      <p:sp>
        <p:nvSpPr>
          <p:cNvPr id="4" name="Freeform 4"/>
          <p:cNvSpPr/>
          <p:nvPr/>
        </p:nvSpPr>
        <p:spPr>
          <a:xfrm>
            <a:off x="829677" y="5143500"/>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4">
              <a:alphaModFix amt="62000"/>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888052" y="3354127"/>
            <a:ext cx="8935562" cy="1954976"/>
          </a:xfrm>
          <a:prstGeom prst="rect">
            <a:avLst/>
          </a:prstGeom>
        </p:spPr>
        <p:txBody>
          <a:bodyPr lIns="0" tIns="0" rIns="0" bIns="0" rtlCol="0" anchor="t">
            <a:spAutoFit/>
          </a:bodyPr>
          <a:lstStyle/>
          <a:p>
            <a:pPr algn="l">
              <a:lnSpc>
                <a:spcPts val="6843"/>
              </a:lnSpc>
            </a:pPr>
            <a:r>
              <a:rPr lang="en-US" sz="11405">
                <a:solidFill>
                  <a:srgbClr val="FFFFFF"/>
                </a:solidFill>
                <a:latin typeface="RQND Pro"/>
                <a:ea typeface="RQND Pro"/>
                <a:cs typeface="RQND Pro"/>
                <a:sym typeface="RQND Pro"/>
              </a:rPr>
              <a:t>PROBLEM STATEMENT</a:t>
            </a:r>
          </a:p>
        </p:txBody>
      </p:sp>
      <p:sp>
        <p:nvSpPr>
          <p:cNvPr id="6" name="TextBox 6"/>
          <p:cNvSpPr txBox="1"/>
          <p:nvPr/>
        </p:nvSpPr>
        <p:spPr>
          <a:xfrm>
            <a:off x="1888052" y="5511296"/>
            <a:ext cx="9037743" cy="3209237"/>
          </a:xfrm>
          <a:prstGeom prst="rect">
            <a:avLst/>
          </a:prstGeom>
        </p:spPr>
        <p:txBody>
          <a:bodyPr lIns="0" tIns="0" rIns="0" bIns="0" rtlCol="0" anchor="t">
            <a:spAutoFit/>
          </a:bodyPr>
          <a:lstStyle/>
          <a:p>
            <a:pPr algn="l">
              <a:lnSpc>
                <a:spcPts val="3187"/>
              </a:lnSpc>
              <a:spcBef>
                <a:spcPct val="0"/>
              </a:spcBef>
            </a:pPr>
            <a:r>
              <a:rPr lang="en-US" sz="2277">
                <a:solidFill>
                  <a:srgbClr val="FFFFFF"/>
                </a:solidFill>
                <a:latin typeface="Poppins"/>
                <a:ea typeface="Poppins"/>
                <a:cs typeface="Poppins"/>
                <a:sym typeface="Poppins"/>
              </a:rPr>
              <a:t>Develop an intelligent firewall system that utilizes machine learning algorithms todynamically update and optimize firewall rules based on real-time network traffic and threatassessments. The system should continuously learn from incoming and historical data toautonomously adjust firewall policies, ensuring robust protection against emerging threats whileminimizing false positives and maintaining network performance.</a:t>
            </a:r>
          </a:p>
        </p:txBody>
      </p:sp>
      <p:sp>
        <p:nvSpPr>
          <p:cNvPr id="7" name="TextBox 7"/>
          <p:cNvSpPr txBox="1"/>
          <p:nvPr/>
        </p:nvSpPr>
        <p:spPr>
          <a:xfrm>
            <a:off x="1888052" y="2461661"/>
            <a:ext cx="7524055" cy="432383"/>
          </a:xfrm>
          <a:prstGeom prst="rect">
            <a:avLst/>
          </a:prstGeom>
        </p:spPr>
        <p:txBody>
          <a:bodyPr lIns="0" tIns="0" rIns="0" bIns="0" rtlCol="0" anchor="t">
            <a:spAutoFit/>
          </a:bodyPr>
          <a:lstStyle/>
          <a:p>
            <a:pPr algn="l">
              <a:lnSpc>
                <a:spcPts val="3467"/>
              </a:lnSpc>
              <a:spcBef>
                <a:spcPct val="0"/>
              </a:spcBef>
            </a:pPr>
            <a:r>
              <a:rPr lang="en-US" sz="2477" spc="899">
                <a:solidFill>
                  <a:srgbClr val="FFFFFF"/>
                </a:solidFill>
                <a:latin typeface="RQND Pro Medium"/>
                <a:ea typeface="RQND Pro Medium"/>
                <a:cs typeface="RQND Pro Medium"/>
                <a:sym typeface="RQND Pro Medium"/>
              </a:rPr>
              <a:t>FIREWALL-Z</a:t>
            </a:r>
          </a:p>
        </p:txBody>
      </p:sp>
      <p:sp>
        <p:nvSpPr>
          <p:cNvPr id="8" name="TextBox 8"/>
          <p:cNvSpPr txBox="1"/>
          <p:nvPr/>
        </p:nvSpPr>
        <p:spPr>
          <a:xfrm>
            <a:off x="1563265" y="8757924"/>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04</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5444132" y="4770195"/>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08438" y="482439"/>
            <a:ext cx="8935562" cy="1954976"/>
          </a:xfrm>
          <a:prstGeom prst="rect">
            <a:avLst/>
          </a:prstGeom>
        </p:spPr>
        <p:txBody>
          <a:bodyPr lIns="0" tIns="0" rIns="0" bIns="0" rtlCol="0" anchor="t">
            <a:spAutoFit/>
          </a:bodyPr>
          <a:lstStyle/>
          <a:p>
            <a:pPr algn="l">
              <a:lnSpc>
                <a:spcPts val="6843"/>
              </a:lnSpc>
            </a:pPr>
            <a:r>
              <a:rPr lang="en-US" sz="11405">
                <a:solidFill>
                  <a:srgbClr val="FFFFFF"/>
                </a:solidFill>
                <a:latin typeface="RQND Pro"/>
                <a:ea typeface="RQND Pro"/>
                <a:cs typeface="RQND Pro"/>
                <a:sym typeface="RQND Pro"/>
              </a:rPr>
              <a:t>LITRETURE SURVEY</a:t>
            </a:r>
          </a:p>
        </p:txBody>
      </p:sp>
      <p:sp>
        <p:nvSpPr>
          <p:cNvPr id="5" name="TextBox 5"/>
          <p:cNvSpPr txBox="1"/>
          <p:nvPr/>
        </p:nvSpPr>
        <p:spPr>
          <a:xfrm>
            <a:off x="777913" y="2704115"/>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A Machine Learning based approach for enhancing the attack detection capability of firewalls</a:t>
            </a:r>
          </a:p>
          <a:p>
            <a:pPr algn="l">
              <a:lnSpc>
                <a:spcPts val="3575"/>
              </a:lnSpc>
            </a:pPr>
            <a:r>
              <a:rPr lang="en-US" sz="2553">
                <a:solidFill>
                  <a:srgbClr val="FFFFFF"/>
                </a:solidFill>
                <a:latin typeface="Poppins"/>
                <a:ea typeface="Poppins"/>
                <a:cs typeface="Poppins"/>
                <a:sym typeface="Poppins"/>
              </a:rPr>
              <a:t>AUTHOR : Karan Aswal, Akshay Rajmohan, Akhil Trc, S. Mukund, Vinitha Panicker, J. Dhivvya</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A machine learning-based firewall, Kavach, can enhance attack detection capabilities by dynamically analyzing network traffic and updating firewall rules</a:t>
            </a:r>
          </a:p>
        </p:txBody>
      </p:sp>
      <p:sp>
        <p:nvSpPr>
          <p:cNvPr id="6" name="TextBox 6"/>
          <p:cNvSpPr txBox="1"/>
          <p:nvPr/>
        </p:nvSpPr>
        <p:spPr>
          <a:xfrm>
            <a:off x="16644433" y="9391022"/>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05</a:t>
            </a:r>
          </a:p>
        </p:txBody>
      </p:sp>
      <p:sp>
        <p:nvSpPr>
          <p:cNvPr id="7" name="TextBox 7"/>
          <p:cNvSpPr txBox="1"/>
          <p:nvPr/>
        </p:nvSpPr>
        <p:spPr>
          <a:xfrm>
            <a:off x="777913" y="5225573"/>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Machine Learning Based Model to Identify Firewall Decisions to Improve Cyber-Defense</a:t>
            </a:r>
          </a:p>
          <a:p>
            <a:pPr algn="l">
              <a:lnSpc>
                <a:spcPts val="3575"/>
              </a:lnSpc>
            </a:pPr>
            <a:r>
              <a:rPr lang="en-US" sz="2553">
                <a:solidFill>
                  <a:srgbClr val="FFFFFF"/>
                </a:solidFill>
                <a:latin typeface="Poppins"/>
                <a:ea typeface="Poppins"/>
                <a:cs typeface="Poppins"/>
                <a:sym typeface="Poppins"/>
              </a:rPr>
              <a:t>AUTHOR : Q. A. Al-Haija, Abdelraouf Ishtaiwi</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The paper proposes a machine learning-based model to improve firewall decisions for better cyber-defense</a:t>
            </a:r>
          </a:p>
        </p:txBody>
      </p:sp>
      <p:sp>
        <p:nvSpPr>
          <p:cNvPr id="8" name="TextBox 8"/>
          <p:cNvSpPr txBox="1"/>
          <p:nvPr/>
        </p:nvSpPr>
        <p:spPr>
          <a:xfrm>
            <a:off x="777913" y="7636640"/>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SDN-based Firewall using Machine Learning</a:t>
            </a:r>
          </a:p>
          <a:p>
            <a:pPr algn="l">
              <a:lnSpc>
                <a:spcPts val="3575"/>
              </a:lnSpc>
            </a:pPr>
            <a:r>
              <a:rPr lang="en-US" sz="2553">
                <a:solidFill>
                  <a:srgbClr val="FFFFFF"/>
                </a:solidFill>
                <a:latin typeface="Poppins"/>
                <a:ea typeface="Poppins"/>
                <a:cs typeface="Poppins"/>
                <a:sym typeface="Poppins"/>
              </a:rPr>
              <a:t>AUTHOR : G. Kiran, Koganti Sri Sai Harshith, A. M. A. Sai, Kalla Likhit Sai Eswar, L. S. Nair</a:t>
            </a:r>
          </a:p>
          <a:p>
            <a:pPr algn="l">
              <a:lnSpc>
                <a:spcPts val="3575"/>
              </a:lnSpc>
            </a:pPr>
            <a:r>
              <a:rPr lang="en-US" sz="2553">
                <a:solidFill>
                  <a:srgbClr val="FFFFFF"/>
                </a:solidFill>
                <a:latin typeface="Poppins"/>
                <a:ea typeface="Poppins"/>
                <a:cs typeface="Poppins"/>
                <a:sym typeface="Poppins"/>
              </a:rPr>
              <a:t>YEAR: 2023</a:t>
            </a:r>
          </a:p>
          <a:p>
            <a:pPr algn="l">
              <a:lnSpc>
                <a:spcPts val="3575"/>
              </a:lnSpc>
              <a:spcBef>
                <a:spcPct val="0"/>
              </a:spcBef>
            </a:pPr>
            <a:r>
              <a:rPr lang="en-US" sz="2553">
                <a:solidFill>
                  <a:srgbClr val="FFFFFF"/>
                </a:solidFill>
                <a:latin typeface="Poppins"/>
                <a:ea typeface="Poppins"/>
                <a:cs typeface="Poppins"/>
                <a:sym typeface="Poppins"/>
              </a:rPr>
              <a:t>SUMMARY: An SDN-based firewall using machine learning to detect malicious packets based on header information.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5444132" y="4770195"/>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72090" y="482439"/>
            <a:ext cx="8935562" cy="1954976"/>
          </a:xfrm>
          <a:prstGeom prst="rect">
            <a:avLst/>
          </a:prstGeom>
        </p:spPr>
        <p:txBody>
          <a:bodyPr lIns="0" tIns="0" rIns="0" bIns="0" rtlCol="0" anchor="t">
            <a:spAutoFit/>
          </a:bodyPr>
          <a:lstStyle/>
          <a:p>
            <a:pPr algn="l">
              <a:lnSpc>
                <a:spcPts val="6843"/>
              </a:lnSpc>
            </a:pPr>
            <a:r>
              <a:rPr lang="en-US" sz="11405">
                <a:solidFill>
                  <a:srgbClr val="FFFFFF"/>
                </a:solidFill>
                <a:latin typeface="RQND Pro"/>
                <a:ea typeface="RQND Pro"/>
                <a:cs typeface="RQND Pro"/>
                <a:sym typeface="RQND Pro"/>
              </a:rPr>
              <a:t>LITRETURE SURVEY</a:t>
            </a:r>
          </a:p>
        </p:txBody>
      </p:sp>
      <p:sp>
        <p:nvSpPr>
          <p:cNvPr id="5" name="TextBox 5"/>
          <p:cNvSpPr txBox="1"/>
          <p:nvPr/>
        </p:nvSpPr>
        <p:spPr>
          <a:xfrm>
            <a:off x="777913" y="2704115"/>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:Signature-based and Machine-Learning-based Web Application Firewall</a:t>
            </a:r>
          </a:p>
          <a:p>
            <a:pPr algn="l">
              <a:lnSpc>
                <a:spcPts val="3575"/>
              </a:lnSpc>
            </a:pPr>
            <a:r>
              <a:rPr lang="en-US" sz="2553">
                <a:solidFill>
                  <a:srgbClr val="FFFFFF"/>
                </a:solidFill>
                <a:latin typeface="Poppins"/>
                <a:ea typeface="Poppins"/>
                <a:cs typeface="Poppins"/>
                <a:sym typeface="Poppins"/>
              </a:rPr>
              <a:t>AUTHOR :Cláudio Marques, Silvestre Malta, J. Magalhães</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A machine learning-based DNS firewall can accurately and quickly classify malicious domain requests</a:t>
            </a:r>
          </a:p>
        </p:txBody>
      </p:sp>
      <p:sp>
        <p:nvSpPr>
          <p:cNvPr id="6" name="TextBox 6"/>
          <p:cNvSpPr txBox="1"/>
          <p:nvPr/>
        </p:nvSpPr>
        <p:spPr>
          <a:xfrm>
            <a:off x="16644433" y="9448330"/>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06</a:t>
            </a:r>
          </a:p>
        </p:txBody>
      </p:sp>
      <p:sp>
        <p:nvSpPr>
          <p:cNvPr id="7" name="TextBox 7"/>
          <p:cNvSpPr txBox="1"/>
          <p:nvPr/>
        </p:nvSpPr>
        <p:spPr>
          <a:xfrm>
            <a:off x="777913" y="5225573"/>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Next Generation AI-Based Firewalls: a Comparative Study</a:t>
            </a:r>
          </a:p>
          <a:p>
            <a:pPr algn="l">
              <a:lnSpc>
                <a:spcPts val="3575"/>
              </a:lnSpc>
            </a:pPr>
            <a:r>
              <a:rPr lang="en-US" sz="2553">
                <a:solidFill>
                  <a:srgbClr val="FFFFFF"/>
                </a:solidFill>
                <a:latin typeface="Poppins"/>
                <a:ea typeface="Poppins"/>
                <a:cs typeface="Poppins"/>
                <a:sym typeface="Poppins"/>
              </a:rPr>
              <a:t>AUTHOR : EasyChair Preprint, Sina Ahmadi</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This paper provides a comparative analysis of next-generation AI-based firewalls and their effectiveness in enhancing cybersecurity.</a:t>
            </a:r>
          </a:p>
        </p:txBody>
      </p:sp>
      <p:sp>
        <p:nvSpPr>
          <p:cNvPr id="8" name="TextBox 8"/>
          <p:cNvSpPr txBox="1"/>
          <p:nvPr/>
        </p:nvSpPr>
        <p:spPr>
          <a:xfrm>
            <a:off x="777913" y="7747032"/>
            <a:ext cx="17759777" cy="1806073"/>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Research on the Application and Testing Method of AI Firewalls in Network Attack Detection</a:t>
            </a:r>
          </a:p>
          <a:p>
            <a:pPr algn="l">
              <a:lnSpc>
                <a:spcPts val="3575"/>
              </a:lnSpc>
            </a:pPr>
            <a:r>
              <a:rPr lang="en-US" sz="2553">
                <a:solidFill>
                  <a:srgbClr val="FFFFFF"/>
                </a:solidFill>
                <a:latin typeface="Poppins"/>
                <a:ea typeface="Poppins"/>
                <a:cs typeface="Poppins"/>
                <a:sym typeface="Poppins"/>
              </a:rPr>
              <a:t>AUTHOR : Zhijia Wang, Qi Deng</a:t>
            </a:r>
          </a:p>
          <a:p>
            <a:pPr algn="l">
              <a:lnSpc>
                <a:spcPts val="3575"/>
              </a:lnSpc>
            </a:pPr>
            <a:r>
              <a:rPr lang="en-US" sz="2553">
                <a:solidFill>
                  <a:srgbClr val="FFFFFF"/>
                </a:solidFill>
                <a:latin typeface="Poppins"/>
                <a:ea typeface="Poppins"/>
                <a:cs typeface="Poppins"/>
                <a:sym typeface="Poppins"/>
              </a:rPr>
              <a:t>YEAR: 2023</a:t>
            </a:r>
          </a:p>
          <a:p>
            <a:pPr algn="l">
              <a:lnSpc>
                <a:spcPts val="3575"/>
              </a:lnSpc>
              <a:spcBef>
                <a:spcPct val="0"/>
              </a:spcBef>
            </a:pPr>
            <a:r>
              <a:rPr lang="en-US" sz="2553">
                <a:solidFill>
                  <a:srgbClr val="FFFFFF"/>
                </a:solidFill>
                <a:latin typeface="Poppins"/>
                <a:ea typeface="Poppins"/>
                <a:cs typeface="Poppins"/>
                <a:sym typeface="Poppins"/>
              </a:rPr>
              <a:t>SUMMARY: AI firewalls can enhance network attack detection capabilities compared to traditional firewalls.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5444132" y="4770195"/>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3">
              <a:alphaModFix amt="62000"/>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82555" y="482439"/>
            <a:ext cx="8935562" cy="1954976"/>
          </a:xfrm>
          <a:prstGeom prst="rect">
            <a:avLst/>
          </a:prstGeom>
        </p:spPr>
        <p:txBody>
          <a:bodyPr lIns="0" tIns="0" rIns="0" bIns="0" rtlCol="0" anchor="t">
            <a:spAutoFit/>
          </a:bodyPr>
          <a:lstStyle/>
          <a:p>
            <a:pPr algn="l">
              <a:lnSpc>
                <a:spcPts val="6843"/>
              </a:lnSpc>
            </a:pPr>
            <a:r>
              <a:rPr lang="en-US" sz="11405">
                <a:solidFill>
                  <a:srgbClr val="FFFFFF"/>
                </a:solidFill>
                <a:latin typeface="RQND Pro"/>
                <a:ea typeface="RQND Pro"/>
                <a:cs typeface="RQND Pro"/>
                <a:sym typeface="RQND Pro"/>
              </a:rPr>
              <a:t>LITRETURE SURVEY</a:t>
            </a:r>
          </a:p>
        </p:txBody>
      </p:sp>
      <p:sp>
        <p:nvSpPr>
          <p:cNvPr id="5" name="TextBox 5"/>
          <p:cNvSpPr txBox="1"/>
          <p:nvPr/>
        </p:nvSpPr>
        <p:spPr>
          <a:xfrm>
            <a:off x="777913" y="2599340"/>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A Machine Learning based approach for enhancing the attack detection capability of firewalls</a:t>
            </a:r>
          </a:p>
          <a:p>
            <a:pPr algn="l">
              <a:lnSpc>
                <a:spcPts val="3575"/>
              </a:lnSpc>
            </a:pPr>
            <a:r>
              <a:rPr lang="en-US" sz="2553">
                <a:solidFill>
                  <a:srgbClr val="FFFFFF"/>
                </a:solidFill>
                <a:latin typeface="Poppins"/>
                <a:ea typeface="Poppins"/>
                <a:cs typeface="Poppins"/>
                <a:sym typeface="Poppins"/>
              </a:rPr>
              <a:t>AUTHOR :Karan Aswal, Akshay Rajmohan, Akhil Trc, S. Mukund, Vinitha Panicker, J. Dhivvya</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Incorporating machine learning algorithms to dynamically analyze network traffic and update firewall rules can enhance the attack detection capabilities of firewalls.</a:t>
            </a:r>
          </a:p>
        </p:txBody>
      </p:sp>
      <p:sp>
        <p:nvSpPr>
          <p:cNvPr id="6" name="TextBox 6"/>
          <p:cNvSpPr txBox="1"/>
          <p:nvPr/>
        </p:nvSpPr>
        <p:spPr>
          <a:xfrm>
            <a:off x="16526168" y="9153525"/>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07</a:t>
            </a:r>
          </a:p>
        </p:txBody>
      </p:sp>
      <p:sp>
        <p:nvSpPr>
          <p:cNvPr id="7" name="TextBox 7"/>
          <p:cNvSpPr txBox="1"/>
          <p:nvPr/>
        </p:nvSpPr>
        <p:spPr>
          <a:xfrm>
            <a:off x="777913" y="5016023"/>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Intelligent Security: Applying Artificial Intelligence to Detect Advanced Cyber Attacks</a:t>
            </a:r>
          </a:p>
          <a:p>
            <a:pPr algn="l">
              <a:lnSpc>
                <a:spcPts val="3575"/>
              </a:lnSpc>
            </a:pPr>
            <a:r>
              <a:rPr lang="en-US" sz="2553">
                <a:solidFill>
                  <a:srgbClr val="FFFFFF"/>
                </a:solidFill>
                <a:latin typeface="Poppins"/>
                <a:ea typeface="Poppins"/>
                <a:cs typeface="Poppins"/>
                <a:sym typeface="Poppins"/>
              </a:rPr>
              <a:t>AUTHOR : Karthik Kallepalli, Umair B. Chaudhry</a:t>
            </a:r>
          </a:p>
          <a:p>
            <a:pPr algn="l">
              <a:lnSpc>
                <a:spcPts val="3575"/>
              </a:lnSpc>
            </a:pPr>
            <a:r>
              <a:rPr lang="en-US" sz="2553">
                <a:solidFill>
                  <a:srgbClr val="FFFFFF"/>
                </a:solidFill>
                <a:latin typeface="Poppins"/>
                <a:ea typeface="Poppins"/>
                <a:cs typeface="Poppins"/>
                <a:sym typeface="Poppins"/>
              </a:rPr>
              <a:t>YEAR: 2021</a:t>
            </a:r>
          </a:p>
          <a:p>
            <a:pPr algn="l">
              <a:lnSpc>
                <a:spcPts val="3575"/>
              </a:lnSpc>
              <a:spcBef>
                <a:spcPct val="0"/>
              </a:spcBef>
            </a:pPr>
            <a:r>
              <a:rPr lang="en-US" sz="2553">
                <a:solidFill>
                  <a:srgbClr val="FFFFFF"/>
                </a:solidFill>
                <a:latin typeface="Poppins"/>
                <a:ea typeface="Poppins"/>
                <a:cs typeface="Poppins"/>
                <a:sym typeface="Poppins"/>
              </a:rPr>
              <a:t>SUMMARY: Applying AI to firewalls can provide higher security by allowing adaptive behavior to detect advanced cyber attacks.</a:t>
            </a:r>
          </a:p>
        </p:txBody>
      </p:sp>
      <p:sp>
        <p:nvSpPr>
          <p:cNvPr id="8" name="TextBox 8"/>
          <p:cNvSpPr txBox="1"/>
          <p:nvPr/>
        </p:nvSpPr>
        <p:spPr>
          <a:xfrm>
            <a:off x="777913" y="7516326"/>
            <a:ext cx="17759777" cy="2254759"/>
          </a:xfrm>
          <a:prstGeom prst="rect">
            <a:avLst/>
          </a:prstGeom>
        </p:spPr>
        <p:txBody>
          <a:bodyPr lIns="0" tIns="0" rIns="0" bIns="0" rtlCol="0" anchor="t">
            <a:spAutoFit/>
          </a:bodyPr>
          <a:lstStyle/>
          <a:p>
            <a:pPr algn="l">
              <a:lnSpc>
                <a:spcPts val="3575"/>
              </a:lnSpc>
            </a:pPr>
            <a:r>
              <a:rPr lang="en-US" sz="2553">
                <a:solidFill>
                  <a:srgbClr val="FFFFFF"/>
                </a:solidFill>
                <a:latin typeface="Poppins"/>
                <a:ea typeface="Poppins"/>
                <a:cs typeface="Poppins"/>
                <a:sym typeface="Poppins"/>
              </a:rPr>
              <a:t>TITLE : The Emerging Threat of Ai-driven Cyber Attacks</a:t>
            </a:r>
          </a:p>
          <a:p>
            <a:pPr algn="l">
              <a:lnSpc>
                <a:spcPts val="3575"/>
              </a:lnSpc>
            </a:pPr>
            <a:r>
              <a:rPr lang="en-US" sz="2553">
                <a:solidFill>
                  <a:srgbClr val="FFFFFF"/>
                </a:solidFill>
                <a:latin typeface="Poppins"/>
                <a:ea typeface="Poppins"/>
                <a:cs typeface="Poppins"/>
                <a:sym typeface="Poppins"/>
              </a:rPr>
              <a:t>AUTHOR : Guembe Blessing, A. Azeta, Sanjay Misra, V. Osamor, L. F. Sanz, Vera Pospelova</a:t>
            </a:r>
          </a:p>
          <a:p>
            <a:pPr algn="l">
              <a:lnSpc>
                <a:spcPts val="3575"/>
              </a:lnSpc>
            </a:pPr>
            <a:r>
              <a:rPr lang="en-US" sz="2553">
                <a:solidFill>
                  <a:srgbClr val="FFFFFF"/>
                </a:solidFill>
                <a:latin typeface="Poppins"/>
                <a:ea typeface="Poppins"/>
                <a:cs typeface="Poppins"/>
                <a:sym typeface="Poppins"/>
              </a:rPr>
              <a:t>YEAR: 2022</a:t>
            </a:r>
          </a:p>
          <a:p>
            <a:pPr algn="l">
              <a:lnSpc>
                <a:spcPts val="3575"/>
              </a:lnSpc>
              <a:spcBef>
                <a:spcPct val="0"/>
              </a:spcBef>
            </a:pPr>
            <a:r>
              <a:rPr lang="en-US" sz="2553">
                <a:solidFill>
                  <a:srgbClr val="FFFFFF"/>
                </a:solidFill>
                <a:latin typeface="Poppins"/>
                <a:ea typeface="Poppins"/>
                <a:cs typeface="Poppins"/>
                <a:sym typeface="Poppins"/>
              </a:rPr>
              <a:t>SUMMARY: Existing cybersecurity defenses will be inadequate against the increasing speed and complexity of AI-driven cyberattacks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2533215" y="1520363"/>
            <a:ext cx="14043688" cy="3523689"/>
          </a:xfrm>
          <a:custGeom>
            <a:avLst/>
            <a:gdLst/>
            <a:ahLst/>
            <a:cxnLst/>
            <a:rect l="l" t="t" r="r" b="b"/>
            <a:pathLst>
              <a:path w="14043688" h="3523689">
                <a:moveTo>
                  <a:pt x="0" y="0"/>
                </a:moveTo>
                <a:lnTo>
                  <a:pt x="14043688" y="0"/>
                </a:lnTo>
                <a:lnTo>
                  <a:pt x="14043688" y="3523689"/>
                </a:lnTo>
                <a:lnTo>
                  <a:pt x="0" y="35236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601215" y="1731559"/>
            <a:ext cx="14152902" cy="2280957"/>
          </a:xfrm>
          <a:prstGeom prst="rect">
            <a:avLst/>
          </a:prstGeom>
        </p:spPr>
        <p:txBody>
          <a:bodyPr lIns="0" tIns="0" rIns="0" bIns="0" rtlCol="0" anchor="t">
            <a:spAutoFit/>
          </a:bodyPr>
          <a:lstStyle/>
          <a:p>
            <a:pPr algn="ctr">
              <a:lnSpc>
                <a:spcPts val="18652"/>
              </a:lnSpc>
              <a:spcBef>
                <a:spcPct val="0"/>
              </a:spcBef>
            </a:pPr>
            <a:r>
              <a:rPr lang="en-US" sz="13323">
                <a:solidFill>
                  <a:srgbClr val="FFFFFF"/>
                </a:solidFill>
                <a:latin typeface="RQND Pro"/>
                <a:ea typeface="RQND Pro"/>
                <a:cs typeface="RQND Pro"/>
                <a:sym typeface="RQND Pro"/>
              </a:rPr>
              <a:t>PROJECT OBJECTIVE</a:t>
            </a:r>
          </a:p>
        </p:txBody>
      </p:sp>
      <p:sp>
        <p:nvSpPr>
          <p:cNvPr id="5" name="TextBox 5"/>
          <p:cNvSpPr txBox="1"/>
          <p:nvPr/>
        </p:nvSpPr>
        <p:spPr>
          <a:xfrm>
            <a:off x="5381972" y="783934"/>
            <a:ext cx="7524055"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FIREWALL-Z</a:t>
            </a:r>
          </a:p>
        </p:txBody>
      </p:sp>
      <p:sp>
        <p:nvSpPr>
          <p:cNvPr id="6" name="TextBox 6"/>
          <p:cNvSpPr txBox="1"/>
          <p:nvPr/>
        </p:nvSpPr>
        <p:spPr>
          <a:xfrm>
            <a:off x="16576903" y="9153525"/>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08</a:t>
            </a:r>
          </a:p>
        </p:txBody>
      </p:sp>
      <p:sp>
        <p:nvSpPr>
          <p:cNvPr id="7" name="Freeform 7"/>
          <p:cNvSpPr/>
          <p:nvPr/>
        </p:nvSpPr>
        <p:spPr>
          <a:xfrm>
            <a:off x="2386705" y="5348099"/>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5">
              <a:alphaModFix amt="62000"/>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3235156" y="5561708"/>
            <a:ext cx="13242617" cy="3609287"/>
          </a:xfrm>
          <a:prstGeom prst="rect">
            <a:avLst/>
          </a:prstGeom>
        </p:spPr>
        <p:txBody>
          <a:bodyPr lIns="0" tIns="0" rIns="0" bIns="0" rtlCol="0" anchor="t">
            <a:spAutoFit/>
          </a:bodyPr>
          <a:lstStyle/>
          <a:p>
            <a:pPr algn="ctr">
              <a:lnSpc>
                <a:spcPts val="3187"/>
              </a:lnSpc>
              <a:spcBef>
                <a:spcPct val="0"/>
              </a:spcBef>
            </a:pPr>
            <a:r>
              <a:rPr lang="en-US" sz="2277">
                <a:solidFill>
                  <a:srgbClr val="FFFFFF"/>
                </a:solidFill>
                <a:latin typeface="Poppins"/>
                <a:ea typeface="Poppins"/>
                <a:cs typeface="Poppins"/>
                <a:sym typeface="Poppins"/>
              </a:rPr>
              <a:t>he objective of the Firewall-Z project is to develop an AI-driven firewall system capable of proactively detecting, analyzing, and mitigating cybersecurity threats in real time. By leveraging machine learning models, Firewall-Z aims to enhance traditional firewall capabilities, offering adaptive security that anticipates vulnerabilities and takes automated actions to protect network integrity. This solution seeks to provide high accuracy in threat detection, minimize false positives, and operate with low latency and efficient resource usage, making it scalable and suitable for various network environments. The ultimate goal is to create a robust, marketable firewall solution that meets modern cybersecurity demands in a dynamic threat landscape.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3910610" y="457039"/>
            <a:ext cx="6697379" cy="9372922"/>
          </a:xfrm>
          <a:custGeom>
            <a:avLst/>
            <a:gdLst/>
            <a:ahLst/>
            <a:cxnLst/>
            <a:rect l="l" t="t" r="r" b="b"/>
            <a:pathLst>
              <a:path w="6697379" h="9372922">
                <a:moveTo>
                  <a:pt x="0" y="0"/>
                </a:moveTo>
                <a:lnTo>
                  <a:pt x="6697380" y="0"/>
                </a:lnTo>
                <a:lnTo>
                  <a:pt x="6697380" y="9372922"/>
                </a:lnTo>
                <a:lnTo>
                  <a:pt x="0" y="937292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901744" y="1710214"/>
            <a:ext cx="4918963" cy="6866572"/>
          </a:xfrm>
          <a:custGeom>
            <a:avLst/>
            <a:gdLst/>
            <a:ahLst/>
            <a:cxnLst/>
            <a:rect l="l" t="t" r="r" b="b"/>
            <a:pathLst>
              <a:path w="4918963" h="6866572">
                <a:moveTo>
                  <a:pt x="0" y="0"/>
                </a:moveTo>
                <a:lnTo>
                  <a:pt x="4918962" y="0"/>
                </a:lnTo>
                <a:lnTo>
                  <a:pt x="4918962" y="6866572"/>
                </a:lnTo>
                <a:lnTo>
                  <a:pt x="0" y="68665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498152" y="2017572"/>
            <a:ext cx="11932050" cy="7128257"/>
          </a:xfrm>
          <a:custGeom>
            <a:avLst/>
            <a:gdLst/>
            <a:ahLst/>
            <a:cxnLst/>
            <a:rect l="l" t="t" r="r" b="b"/>
            <a:pathLst>
              <a:path w="11932050" h="7128257">
                <a:moveTo>
                  <a:pt x="0" y="0"/>
                </a:moveTo>
                <a:lnTo>
                  <a:pt x="11932051" y="0"/>
                </a:lnTo>
                <a:lnTo>
                  <a:pt x="11932051" y="7128257"/>
                </a:lnTo>
                <a:lnTo>
                  <a:pt x="0" y="7128257"/>
                </a:lnTo>
                <a:lnTo>
                  <a:pt x="0" y="0"/>
                </a:lnTo>
                <a:close/>
              </a:path>
            </a:pathLst>
          </a:custGeom>
          <a:blipFill>
            <a:blip r:embed="rId7"/>
            <a:stretch>
              <a:fillRect r="-512"/>
            </a:stretch>
          </a:blipFill>
        </p:spPr>
      </p:sp>
      <p:sp>
        <p:nvSpPr>
          <p:cNvPr id="6" name="TextBox 6"/>
          <p:cNvSpPr txBox="1"/>
          <p:nvPr/>
        </p:nvSpPr>
        <p:spPr>
          <a:xfrm>
            <a:off x="265979" y="276064"/>
            <a:ext cx="11959886" cy="1582780"/>
          </a:xfrm>
          <a:prstGeom prst="rect">
            <a:avLst/>
          </a:prstGeom>
        </p:spPr>
        <p:txBody>
          <a:bodyPr lIns="0" tIns="0" rIns="0" bIns="0" rtlCol="0" anchor="t">
            <a:spAutoFit/>
          </a:bodyPr>
          <a:lstStyle/>
          <a:p>
            <a:pPr algn="l">
              <a:lnSpc>
                <a:spcPts val="12920"/>
              </a:lnSpc>
              <a:spcBef>
                <a:spcPct val="0"/>
              </a:spcBef>
            </a:pPr>
            <a:r>
              <a:rPr lang="en-US" sz="9228">
                <a:solidFill>
                  <a:srgbClr val="FFFFFF"/>
                </a:solidFill>
                <a:latin typeface="RQND Pro"/>
                <a:ea typeface="RQND Pro"/>
                <a:cs typeface="RQND Pro"/>
                <a:sym typeface="RQND Pro"/>
              </a:rPr>
              <a:t>ARCHITECTURE DIAGRAM</a:t>
            </a:r>
          </a:p>
        </p:txBody>
      </p:sp>
      <p:sp>
        <p:nvSpPr>
          <p:cNvPr id="7" name="TextBox 7"/>
          <p:cNvSpPr txBox="1"/>
          <p:nvPr/>
        </p:nvSpPr>
        <p:spPr>
          <a:xfrm>
            <a:off x="391559" y="399889"/>
            <a:ext cx="7524055" cy="432383"/>
          </a:xfrm>
          <a:prstGeom prst="rect">
            <a:avLst/>
          </a:prstGeom>
        </p:spPr>
        <p:txBody>
          <a:bodyPr lIns="0" tIns="0" rIns="0" bIns="0" rtlCol="0" anchor="t">
            <a:spAutoFit/>
          </a:bodyPr>
          <a:lstStyle/>
          <a:p>
            <a:pPr algn="l">
              <a:lnSpc>
                <a:spcPts val="3467"/>
              </a:lnSpc>
              <a:spcBef>
                <a:spcPct val="0"/>
              </a:spcBef>
            </a:pPr>
            <a:r>
              <a:rPr lang="en-US" sz="2477" spc="899">
                <a:solidFill>
                  <a:srgbClr val="FFFFFF"/>
                </a:solidFill>
                <a:latin typeface="RQND Pro Medium"/>
                <a:ea typeface="RQND Pro Medium"/>
                <a:cs typeface="RQND Pro Medium"/>
                <a:sym typeface="RQND Pro Medium"/>
              </a:rPr>
              <a:t>FIREWALL-Z</a:t>
            </a:r>
          </a:p>
        </p:txBody>
      </p:sp>
      <p:sp>
        <p:nvSpPr>
          <p:cNvPr id="8" name="TextBox 8"/>
          <p:cNvSpPr txBox="1"/>
          <p:nvPr/>
        </p:nvSpPr>
        <p:spPr>
          <a:xfrm>
            <a:off x="548406" y="9153525"/>
            <a:ext cx="1229733" cy="895978"/>
          </a:xfrm>
          <a:prstGeom prst="rect">
            <a:avLst/>
          </a:prstGeom>
        </p:spPr>
        <p:txBody>
          <a:bodyPr lIns="0" tIns="0" rIns="0" bIns="0" rtlCol="0" anchor="t">
            <a:spAutoFit/>
          </a:bodyPr>
          <a:lstStyle/>
          <a:p>
            <a:pPr algn="ctr">
              <a:lnSpc>
                <a:spcPts val="7279"/>
              </a:lnSpc>
              <a:spcBef>
                <a:spcPct val="0"/>
              </a:spcBef>
            </a:pPr>
            <a:r>
              <a:rPr lang="en-US" sz="5199">
                <a:solidFill>
                  <a:srgbClr val="FFFFFF"/>
                </a:solidFill>
                <a:latin typeface="RQND Pro"/>
                <a:ea typeface="RQND Pro"/>
                <a:cs typeface="RQND Pro"/>
                <a:sym typeface="RQND Pro"/>
              </a:rPr>
              <a:t>09</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1248</Words>
  <Application>Microsoft Office PowerPoint</Application>
  <PresentationFormat>Custom</PresentationFormat>
  <Paragraphs>97</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RQND Pro Medium</vt:lpstr>
      <vt:lpstr>Canva Sans</vt:lpstr>
      <vt:lpstr>Poppins</vt:lpstr>
      <vt:lpstr>Calibri</vt:lpstr>
      <vt:lpstr>Arial</vt:lpstr>
      <vt:lpstr>RQND Pro</vt:lpstr>
      <vt:lpstr>Space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Futuristic Technology Presentation</dc:title>
  <cp:lastModifiedBy>Namin sri nandhan</cp:lastModifiedBy>
  <cp:revision>3</cp:revision>
  <dcterms:created xsi:type="dcterms:W3CDTF">2006-08-16T00:00:00Z</dcterms:created>
  <dcterms:modified xsi:type="dcterms:W3CDTF">2024-12-23T04:45:57Z</dcterms:modified>
  <dc:identifier>DAGTvyMqxGY</dc:identifier>
</cp:coreProperties>
</file>

<file path=docProps/thumbnail.jpeg>
</file>